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6"/>
  </p:notesMasterIdLst>
  <p:sldIdLst>
    <p:sldId id="256" r:id="rId2"/>
    <p:sldId id="257" r:id="rId3"/>
    <p:sldId id="261" r:id="rId4"/>
    <p:sldId id="260" r:id="rId5"/>
    <p:sldId id="262" r:id="rId6"/>
    <p:sldId id="263" r:id="rId7"/>
    <p:sldId id="272" r:id="rId8"/>
    <p:sldId id="264" r:id="rId9"/>
    <p:sldId id="259" r:id="rId10"/>
    <p:sldId id="266" r:id="rId11"/>
    <p:sldId id="267" r:id="rId12"/>
    <p:sldId id="269" r:id="rId13"/>
    <p:sldId id="271" r:id="rId14"/>
    <p:sldId id="270" r:id="rId15"/>
    <p:sldId id="268" r:id="rId16"/>
    <p:sldId id="274" r:id="rId17"/>
    <p:sldId id="276" r:id="rId18"/>
    <p:sldId id="275" r:id="rId19"/>
    <p:sldId id="277" r:id="rId20"/>
    <p:sldId id="278" r:id="rId21"/>
    <p:sldId id="279" r:id="rId22"/>
    <p:sldId id="280" r:id="rId23"/>
    <p:sldId id="273" r:id="rId24"/>
    <p:sldId id="28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AA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84"/>
    <p:restoredTop sz="92177"/>
  </p:normalViewPr>
  <p:slideViewPr>
    <p:cSldViewPr snapToGrid="0" snapToObjects="1">
      <p:cViewPr varScale="1">
        <p:scale>
          <a:sx n="98" d="100"/>
          <a:sy n="98" d="100"/>
        </p:scale>
        <p:origin x="15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4AADA8-1C22-1342-B0A2-1277E07A1132}" type="datetimeFigureOut">
              <a:rPr lang="en-US" smtClean="0"/>
              <a:t>2/8/23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8E9CBE-103D-614D-933D-6F8E197DB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434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tionary.org/wiki/laborious#Adjective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tionary.org/wiki/futile#Adjective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1971 G Lucas was in debt and he started writing a movie about a Jedi Warrior – Universal studios didn’t like it</a:t>
            </a:r>
          </a:p>
          <a:p>
            <a:r>
              <a:rPr lang="en-US" dirty="0"/>
              <a:t>Read Joseph Campbell Texts about narrative structure – resent to 20</a:t>
            </a:r>
            <a:r>
              <a:rPr lang="en-US" baseline="30000" dirty="0"/>
              <a:t>th</a:t>
            </a:r>
            <a:r>
              <a:rPr lang="en-US" dirty="0"/>
              <a:t> C fox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453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Sirens/Mermaids to now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498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Egyptian mythology – Ceremony with coffin, treasured/meaningful items, dressed up, talk to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764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85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0" i="0" dirty="0">
                <a:solidFill>
                  <a:schemeClr val="accent6">
                    <a:lumMod val="7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tasks that are both </a:t>
            </a:r>
            <a:r>
              <a:rPr lang="en-AU" b="0" i="0" u="none" strike="noStrike" dirty="0">
                <a:solidFill>
                  <a:schemeClr val="accent6">
                    <a:lumMod val="7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3" tooltip="wikt:laboriou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laborious</a:t>
            </a:r>
            <a:r>
              <a:rPr lang="en-AU" b="0" i="0" dirty="0">
                <a:solidFill>
                  <a:schemeClr val="accent6">
                    <a:lumMod val="7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and </a:t>
            </a:r>
            <a:r>
              <a:rPr lang="en-AU" b="0" i="0" u="none" strike="noStrike" dirty="0">
                <a:solidFill>
                  <a:schemeClr val="accent6">
                    <a:lumMod val="7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4" tooltip="wikt:fut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futile</a:t>
            </a:r>
            <a:r>
              <a:rPr lang="en-AU" b="0" i="0" dirty="0">
                <a:solidFill>
                  <a:schemeClr val="accent6">
                    <a:lumMod val="7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are therefore described as </a:t>
            </a:r>
            <a:r>
              <a:rPr lang="en-AU" b="1" i="0" dirty="0">
                <a:solidFill>
                  <a:schemeClr val="accent6">
                    <a:lumMod val="7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Sisyphean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753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Whole earth flooded and things started over – EVERY culture has 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94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4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SURVEY – falling dream?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243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FABLE – you decide which part of you to pick</a:t>
            </a:r>
          </a:p>
          <a:p>
            <a:r>
              <a:rPr lang="en-US" dirty="0"/>
              <a:t>MYTH – actually really important to deal with self and others</a:t>
            </a:r>
          </a:p>
          <a:p>
            <a:r>
              <a:rPr lang="en-US" dirty="0"/>
              <a:t>PARABLE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154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Greek – P getting pomegranates, hades gets from underworld</a:t>
            </a:r>
          </a:p>
          <a:p>
            <a:r>
              <a:rPr lang="en-US" dirty="0"/>
              <a:t>Demeter LIVID – has a thing with </a:t>
            </a:r>
            <a:r>
              <a:rPr lang="en-US" dirty="0" err="1"/>
              <a:t>zeus</a:t>
            </a:r>
            <a:r>
              <a:rPr lang="en-US" dirty="0"/>
              <a:t> going on.</a:t>
            </a:r>
          </a:p>
          <a:p>
            <a:r>
              <a:rPr lang="en-US" dirty="0"/>
              <a:t>Zeus agrees and Hades agrees - part of year in world, and some in underworld (3 months)</a:t>
            </a:r>
          </a:p>
          <a:p>
            <a:r>
              <a:rPr lang="en-US" dirty="0"/>
              <a:t>Demeter goddess of harvest would be heartbroken during 3 months (no grass, cold – </a:t>
            </a:r>
            <a:r>
              <a:rPr lang="en-US" dirty="0" err="1"/>
              <a:t>greeks</a:t>
            </a:r>
            <a:r>
              <a:rPr lang="en-US" dirty="0"/>
              <a:t> used to explain winter)</a:t>
            </a:r>
          </a:p>
          <a:p>
            <a:r>
              <a:rPr lang="en-US" dirty="0"/>
              <a:t>BUT this didn’t originate with Greeks!</a:t>
            </a:r>
          </a:p>
          <a:p>
            <a:r>
              <a:rPr lang="en-US" dirty="0"/>
              <a:t>Can be used to explain the world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635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Stories work how the human brain solves problems</a:t>
            </a:r>
          </a:p>
          <a:p>
            <a:r>
              <a:rPr lang="en-US" dirty="0"/>
              <a:t>Cat on a blanket VS. Cat on a DOG’s blanket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7519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74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1933 – truth/justice/American way</a:t>
            </a:r>
          </a:p>
          <a:p>
            <a:endParaRPr lang="en-US" dirty="0"/>
          </a:p>
          <a:p>
            <a:r>
              <a:rPr lang="en-US" b="1" i="1" u="sng" dirty="0"/>
              <a:t>If we do not confront an evil, it will always come back with a different face – that’s why there are so many stories that face same issues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8E9CBE-103D-614D-933D-6F8E197DB0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30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2/8/23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2/8/23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2/8/23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2/8/23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062692C-9F3F-6047-A805-C164951700F5}" type="datetimeFigureOut">
              <a:rPr lang="en-US" smtClean="0"/>
              <a:t>2/8/23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692C-9F3F-6047-A805-C164951700F5}" type="datetimeFigureOut">
              <a:rPr lang="en-US" smtClean="0"/>
              <a:t>2/8/23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062692C-9F3F-6047-A805-C164951700F5}" type="datetimeFigureOut">
              <a:rPr lang="en-US" smtClean="0"/>
              <a:t>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69BE41D-52AC-C54C-8E3B-C7953162F28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0136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h4dLCG1p2Y&amp;ab_channel=SeeUinHistory%2FMythology" TargetMode="External"/><Relationship Id="rId2" Type="http://schemas.openxmlformats.org/officeDocument/2006/relationships/hyperlink" Target="https://www.youtube.com/watch?v=xQuAUBX5xBw&amp;ab_channel=GeethanjaliKids-RhymesandStorie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3449" y="5660729"/>
            <a:ext cx="10925101" cy="786978"/>
          </a:xfr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GOAL/S: Identify types of stories</a:t>
            </a:r>
          </a:p>
          <a:p>
            <a:pPr algn="ctr"/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Explain the significance of myths</a:t>
            </a:r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8262851" y="6447707"/>
            <a:ext cx="3929149" cy="3123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500" dirty="0" err="1">
                <a:solidFill>
                  <a:schemeClr val="bg1"/>
                </a:solidFill>
              </a:rPr>
              <a:t>Ms</a:t>
            </a:r>
            <a:r>
              <a:rPr lang="en-US" sz="1500" dirty="0">
                <a:solidFill>
                  <a:schemeClr val="bg1"/>
                </a:solidFill>
              </a:rPr>
              <a:t> Barrie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5A5CE9BD-C8B7-4631-96FA-E2C08A2147F1}"/>
              </a:ext>
            </a:extLst>
          </p:cNvPr>
          <p:cNvSpPr txBox="1">
            <a:spLocks/>
          </p:cNvSpPr>
          <p:nvPr/>
        </p:nvSpPr>
        <p:spPr>
          <a:xfrm>
            <a:off x="202277" y="6514493"/>
            <a:ext cx="3929149" cy="3123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chemeClr val="bg1"/>
                </a:solidFill>
              </a:rPr>
              <a:t>Lesson 2</a:t>
            </a: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ADB3AAD7-BAEE-8101-8C69-55E30CC64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100" y="351900"/>
            <a:ext cx="9321800" cy="5104114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3DC6F881-0C6E-BE61-6B61-0F871FC8DF37}"/>
              </a:ext>
            </a:extLst>
          </p:cNvPr>
          <p:cNvSpPr txBox="1">
            <a:spLocks/>
          </p:cNvSpPr>
          <p:nvPr/>
        </p:nvSpPr>
        <p:spPr>
          <a:xfrm>
            <a:off x="6412576" y="3272839"/>
            <a:ext cx="3929149" cy="3123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chemeClr val="bg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356867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1044D-4C14-713D-5BFA-FC2AC54BF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Example: Demeter and Persephone</a:t>
            </a:r>
            <a:endParaRPr lang="en-US" dirty="0"/>
          </a:p>
        </p:txBody>
      </p:sp>
      <p:pic>
        <p:nvPicPr>
          <p:cNvPr id="5122" name="Picture 2" descr="The Story of Demeter and Persephone Taught Me About Motherhood">
            <a:extLst>
              <a:ext uri="{FF2B5EF4-FFF2-40B4-BE49-F238E27FC236}">
                <a16:creationId xmlns:a16="http://schemas.microsoft.com/office/drawing/2014/main" id="{68CE48C8-E0E1-3A05-3005-103389CB7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0" y="1985866"/>
            <a:ext cx="8775700" cy="458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26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523D1-51B0-9EE0-A273-430E479AE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>
            <a:normAutofit/>
          </a:bodyPr>
          <a:lstStyle/>
          <a:p>
            <a:r>
              <a:rPr lang="en-US" sz="4400" b="1"/>
              <a:t>What should every story have?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743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3984-4C02-86B5-AD6B-C5324909E2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90855"/>
            <a:ext cx="3084844" cy="331176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600" dirty="0"/>
              <a:t>Beginning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Middle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End</a:t>
            </a:r>
          </a:p>
          <a:p>
            <a:endParaRPr lang="en-US" sz="1600" dirty="0"/>
          </a:p>
          <a:p>
            <a:r>
              <a:rPr lang="en-US" sz="1600" dirty="0"/>
              <a:t>+ somebody who wants something</a:t>
            </a:r>
          </a:p>
          <a:p>
            <a:r>
              <a:rPr lang="en-US" sz="1600" dirty="0"/>
              <a:t>+ someone/something standing in the way</a:t>
            </a:r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5" name="Picture 4" descr="Solo journey">
            <a:extLst>
              <a:ext uri="{FF2B5EF4-FFF2-40B4-BE49-F238E27FC236}">
                <a16:creationId xmlns:a16="http://schemas.microsoft.com/office/drawing/2014/main" id="{654932ED-D024-8199-C91A-31CE54E8B1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63" r="1231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935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362070-691D-44DB-98D4-BC61774B0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A7EFE9C-DAE7-4ECA-BDB2-34E2534B8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44603" y="4325112"/>
            <a:ext cx="71323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BA02B90-DDBF-E949-0538-F88332B38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6504" y="758952"/>
            <a:ext cx="7319175" cy="3566160"/>
          </a:xfrm>
        </p:spPr>
        <p:txBody>
          <a:bodyPr>
            <a:normAutofit/>
          </a:bodyPr>
          <a:lstStyle/>
          <a:p>
            <a:r>
              <a:rPr lang="en-US"/>
              <a:t>A hero’s Journey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0D74C2-9B31-45E4-E135-014EA5E2E1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36504" y="4455620"/>
            <a:ext cx="7321946" cy="1143000"/>
          </a:xfrm>
        </p:spPr>
        <p:txBody>
          <a:bodyPr>
            <a:normAutofit/>
          </a:bodyPr>
          <a:lstStyle/>
          <a:p>
            <a:r>
              <a:rPr lang="en-US" sz="2000"/>
              <a:t>An elixir – something to go after </a:t>
            </a:r>
          </a:p>
          <a:p>
            <a:r>
              <a:rPr lang="en-US" sz="2000"/>
              <a:t>But had to return and learn something/share it</a:t>
            </a:r>
          </a:p>
        </p:txBody>
      </p:sp>
      <p:pic>
        <p:nvPicPr>
          <p:cNvPr id="7" name="Graphic 6" descr="Hike">
            <a:extLst>
              <a:ext uri="{FF2B5EF4-FFF2-40B4-BE49-F238E27FC236}">
                <a16:creationId xmlns:a16="http://schemas.microsoft.com/office/drawing/2014/main" id="{425C5A8C-D8D6-0E21-63B3-B3E9882BA1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818" y="1944907"/>
            <a:ext cx="2449486" cy="244948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F0CE275-BAEC-48E9-B00C-1B635C68F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22C524A-01E1-4209-AE20-DA64F7CB1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78887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28B59-2A1B-19EE-57AC-AACD98DB9B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22AB56-AD29-A3BB-78D1-0C02C662AB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are some examples of mythology do you know of?</a:t>
            </a:r>
          </a:p>
        </p:txBody>
      </p:sp>
    </p:spTree>
    <p:extLst>
      <p:ext uri="{BB962C8B-B14F-4D97-AF65-F5344CB8AC3E}">
        <p14:creationId xmlns:p14="http://schemas.microsoft.com/office/powerpoint/2010/main" val="2262683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16F93-B3A4-0F41-576D-CB982F95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E.G. Modern Mythology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A32FA-B448-3545-ACD7-50B22FD9E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56520" cy="986366"/>
          </a:xfrm>
        </p:spPr>
        <p:txBody>
          <a:bodyPr/>
          <a:lstStyle/>
          <a:p>
            <a:pPr algn="ctr"/>
            <a:r>
              <a:rPr lang="en-US" dirty="0"/>
              <a:t>SUPERHERO CULTURE</a:t>
            </a:r>
          </a:p>
          <a:p>
            <a:pPr algn="ctr"/>
            <a:r>
              <a:rPr lang="en-US" dirty="0"/>
              <a:t>Change to fit needs of a culture, helps us deal with what we are seeing </a:t>
            </a:r>
          </a:p>
          <a:p>
            <a:pPr algn="ctr"/>
            <a:endParaRPr lang="en-US" dirty="0"/>
          </a:p>
        </p:txBody>
      </p:sp>
      <p:pic>
        <p:nvPicPr>
          <p:cNvPr id="4" name="Picture 2" descr="Superman - Wikipedia">
            <a:extLst>
              <a:ext uri="{FF2B5EF4-FFF2-40B4-BE49-F238E27FC236}">
                <a16:creationId xmlns:a16="http://schemas.microsoft.com/office/drawing/2014/main" id="{7C0B7F3D-30D0-7005-EA0E-63B8F4A98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71429" y="2724293"/>
            <a:ext cx="2646571" cy="381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Wonder Woman (2017) - IMDb">
            <a:extLst>
              <a:ext uri="{FF2B5EF4-FFF2-40B4-BE49-F238E27FC236}">
                <a16:creationId xmlns:a16="http://schemas.microsoft.com/office/drawing/2014/main" id="{018FF1B1-F8DF-3579-ACC0-F2D7679C3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480" y="2832100"/>
            <a:ext cx="2520315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lack Panther (2018) - IMDb">
            <a:extLst>
              <a:ext uri="{FF2B5EF4-FFF2-40B4-BE49-F238E27FC236}">
                <a16:creationId xmlns:a16="http://schemas.microsoft.com/office/drawing/2014/main" id="{AF31E5A2-4A39-C7FB-4864-C500EFEB9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485" y="2806692"/>
            <a:ext cx="2520315" cy="3735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AB1E7061-D084-AFC3-BFF1-230A3A86E932}"/>
              </a:ext>
            </a:extLst>
          </p:cNvPr>
          <p:cNvSpPr/>
          <p:nvPr/>
        </p:nvSpPr>
        <p:spPr>
          <a:xfrm>
            <a:off x="4597400" y="3937000"/>
            <a:ext cx="1320800" cy="762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861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16F93-B3A4-0F41-576D-CB982F95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E.G. Modern Mythology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A32FA-B448-3545-ACD7-50B22FD9E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56520" cy="986366"/>
          </a:xfrm>
        </p:spPr>
        <p:txBody>
          <a:bodyPr/>
          <a:lstStyle/>
          <a:p>
            <a:pPr algn="ctr"/>
            <a:r>
              <a:rPr lang="en-US" dirty="0"/>
              <a:t>PHARMACOSE – The person to sacrifice to the Gods each year</a:t>
            </a:r>
          </a:p>
          <a:p>
            <a:pPr algn="ctr"/>
            <a:r>
              <a:rPr lang="en-US" dirty="0"/>
              <a:t>(pharmacy – ‘soothing of the Gods’) </a:t>
            </a:r>
          </a:p>
        </p:txBody>
      </p:sp>
      <p:pic>
        <p:nvPicPr>
          <p:cNvPr id="6146" name="Picture 2" descr="Britney Spears 2007 — A Timeline of Her Infamous Breakdown!">
            <a:extLst>
              <a:ext uri="{FF2B5EF4-FFF2-40B4-BE49-F238E27FC236}">
                <a16:creationId xmlns:a16="http://schemas.microsoft.com/office/drawing/2014/main" id="{E63B6817-7144-EDEF-5CC4-DC61099CD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0300" y="2940474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eartbreaking cause of Britney Spears' harrowing breakdown confirmed by  star's family - Mirror Online">
            <a:extLst>
              <a:ext uri="{FF2B5EF4-FFF2-40B4-BE49-F238E27FC236}">
                <a16:creationId xmlns:a16="http://schemas.microsoft.com/office/drawing/2014/main" id="{3F4CA365-3F17-F790-AC73-5219791DF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702" y="2857501"/>
            <a:ext cx="2438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8213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16F93-B3A4-0F41-576D-CB982F95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E.G. Modern Mythology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A32FA-B448-3545-ACD7-50B22FD9E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56520" cy="385837"/>
          </a:xfrm>
        </p:spPr>
        <p:txBody>
          <a:bodyPr/>
          <a:lstStyle/>
          <a:p>
            <a:pPr algn="ctr"/>
            <a:r>
              <a:rPr lang="en-US"/>
              <a:t>Disney Fairytales</a:t>
            </a:r>
            <a:endParaRPr lang="en-US" dirty="0"/>
          </a:p>
        </p:txBody>
      </p:sp>
      <p:pic>
        <p:nvPicPr>
          <p:cNvPr id="2050" name="Picture 2" descr="11 Stories to Celebrate on “Tell a Fairy Tale Day” - D23">
            <a:extLst>
              <a:ext uri="{FF2B5EF4-FFF2-40B4-BE49-F238E27FC236}">
                <a16:creationId xmlns:a16="http://schemas.microsoft.com/office/drawing/2014/main" id="{0EF8359B-EB7F-4DA2-4A6D-B194E3FE8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2717799"/>
            <a:ext cx="353556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ive dark and gruesome fairytales behind classic Disney movies - ABC News">
            <a:extLst>
              <a:ext uri="{FF2B5EF4-FFF2-40B4-BE49-F238E27FC236}">
                <a16:creationId xmlns:a16="http://schemas.microsoft.com/office/drawing/2014/main" id="{FB39B1CD-A4D3-2B29-5666-CCD920389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312" y="2605939"/>
            <a:ext cx="4240287" cy="2385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ercules | Disney Movies">
            <a:extLst>
              <a:ext uri="{FF2B5EF4-FFF2-40B4-BE49-F238E27FC236}">
                <a16:creationId xmlns:a16="http://schemas.microsoft.com/office/drawing/2014/main" id="{03C52248-8312-40B1-CCF2-5A94057A8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3100" y="2451100"/>
            <a:ext cx="2667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6057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16F93-B3A4-0F41-576D-CB982F95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E.G. Modern Mythology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A32FA-B448-3545-ACD7-50B22FD9E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56520" cy="385837"/>
          </a:xfrm>
        </p:spPr>
        <p:txBody>
          <a:bodyPr/>
          <a:lstStyle/>
          <a:p>
            <a:pPr algn="ctr"/>
            <a:r>
              <a:rPr lang="en-US" dirty="0"/>
              <a:t>Disney Fairytales – changing the story and characters</a:t>
            </a:r>
          </a:p>
        </p:txBody>
      </p:sp>
      <p:pic>
        <p:nvPicPr>
          <p:cNvPr id="2052" name="Picture 4" descr="Five dark and gruesome fairytales behind classic Disney movies - ABC News">
            <a:extLst>
              <a:ext uri="{FF2B5EF4-FFF2-40B4-BE49-F238E27FC236}">
                <a16:creationId xmlns:a16="http://schemas.microsoft.com/office/drawing/2014/main" id="{FB39B1CD-A4D3-2B29-5666-CCD920389A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312" y="2605939"/>
            <a:ext cx="4240287" cy="2385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Top 5 Dark Sirens and Mermaids - Fierce Reads">
            <a:extLst>
              <a:ext uri="{FF2B5EF4-FFF2-40B4-BE49-F238E27FC236}">
                <a16:creationId xmlns:a16="http://schemas.microsoft.com/office/drawing/2014/main" id="{A615E524-D739-0642-C30B-79FAE0A1C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900" y="2782519"/>
            <a:ext cx="4572000" cy="223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12B5A7BE-64A9-EAC9-5E64-DFB0D07172DD}"/>
              </a:ext>
            </a:extLst>
          </p:cNvPr>
          <p:cNvSpPr/>
          <p:nvPr/>
        </p:nvSpPr>
        <p:spPr>
          <a:xfrm>
            <a:off x="5918200" y="3238500"/>
            <a:ext cx="1397000" cy="1079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23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16F93-B3A4-0F41-576D-CB982F95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E.G. Modern Mythology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A32FA-B448-3545-ACD7-50B22FD9E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56520" cy="226906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Death and Burial Traditions</a:t>
            </a:r>
          </a:p>
          <a:p>
            <a:pPr algn="ctr"/>
            <a:r>
              <a:rPr lang="en-US" b="1" i="1" dirty="0">
                <a:solidFill>
                  <a:schemeClr val="accent6">
                    <a:lumMod val="75000"/>
                  </a:schemeClr>
                </a:solidFill>
              </a:rPr>
              <a:t>Egyptian Mythology – after life </a:t>
            </a:r>
          </a:p>
        </p:txBody>
      </p:sp>
      <p:pic>
        <p:nvPicPr>
          <p:cNvPr id="3074" name="Picture 2" descr="5 Different Burial Rites of the Ancient Egyptians | History Hit">
            <a:extLst>
              <a:ext uri="{FF2B5EF4-FFF2-40B4-BE49-F238E27FC236}">
                <a16:creationId xmlns:a16="http://schemas.microsoft.com/office/drawing/2014/main" id="{84BA14A6-5C05-9FE7-BCAE-E6309F20C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4000" y="2772118"/>
            <a:ext cx="6604000" cy="3921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38538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6DB04-5717-F5E7-A954-EC29823DF2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b="1" i="1" dirty="0" err="1">
                <a:solidFill>
                  <a:schemeClr val="accent6">
                    <a:lumMod val="75000"/>
                  </a:schemeClr>
                </a:solidFill>
              </a:rPr>
              <a:t>Ms</a:t>
            </a:r>
            <a:r>
              <a:rPr lang="en-US" sz="6000" b="1" i="1" dirty="0">
                <a:solidFill>
                  <a:schemeClr val="accent6">
                    <a:lumMod val="75000"/>
                  </a:schemeClr>
                </a:solidFill>
              </a:rPr>
              <a:t> Barrie’s Favourite myths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16D39-C786-4067-D73E-8225423F64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Sisyphus</a:t>
            </a:r>
          </a:p>
          <a:p>
            <a:r>
              <a:rPr lang="en-US" dirty="0"/>
              <a:t>Echo and narcissus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553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D95A2-6DA9-0ED1-A7A5-49D529E58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Mythology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C68F9-3CBF-CC75-C921-8BBF9197D2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760" y="2123864"/>
            <a:ext cx="10027920" cy="1735666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3200" b="1" u="sng" dirty="0">
                <a:latin typeface="Calibri" panose="020F0502020204030204" pitchFamily="34" charset="0"/>
                <a:cs typeface="Calibri" panose="020F0502020204030204" pitchFamily="34" charset="0"/>
              </a:rPr>
              <a:t>DEFINITION:</a:t>
            </a:r>
            <a:b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AU" sz="3200" b="0" i="0" dirty="0">
                <a:solidFill>
                  <a:srgbClr val="4D515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Myth is a </a:t>
            </a:r>
            <a:r>
              <a:rPr lang="en-AU" sz="3200" b="1" i="1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folklore</a:t>
            </a:r>
            <a:r>
              <a:rPr lang="en-AU" sz="3200" b="0" i="0" dirty="0">
                <a:solidFill>
                  <a:srgbClr val="4D515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genre consisting of </a:t>
            </a:r>
            <a:r>
              <a:rPr lang="en-AU" sz="3200" b="1" i="1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narratives</a:t>
            </a:r>
            <a:r>
              <a:rPr lang="en-AU" sz="3200" b="0" i="0" dirty="0">
                <a:solidFill>
                  <a:srgbClr val="4D515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that play </a:t>
            </a:r>
            <a:r>
              <a:rPr lang="en-AU" sz="3200" b="1" i="1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 fundamental role in a society</a:t>
            </a:r>
            <a:r>
              <a:rPr lang="en-AU" sz="3200" b="0" i="0" dirty="0">
                <a:solidFill>
                  <a:srgbClr val="4D515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such as foundational tales or origin myths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DFD5B8D-3862-3D65-2FF3-810B5F0A3932}"/>
              </a:ext>
            </a:extLst>
          </p:cNvPr>
          <p:cNvSpPr txBox="1">
            <a:spLocks/>
          </p:cNvSpPr>
          <p:nvPr/>
        </p:nvSpPr>
        <p:spPr>
          <a:xfrm>
            <a:off x="1127760" y="4246034"/>
            <a:ext cx="10027920" cy="17356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AU" sz="3200" b="1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DISCUSSION QUESTION:</a:t>
            </a:r>
          </a:p>
          <a:p>
            <a:pPr algn="ctr"/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do you already know about Mythology?</a:t>
            </a:r>
          </a:p>
        </p:txBody>
      </p:sp>
    </p:spTree>
    <p:extLst>
      <p:ext uri="{BB962C8B-B14F-4D97-AF65-F5344CB8AC3E}">
        <p14:creationId xmlns:p14="http://schemas.microsoft.com/office/powerpoint/2010/main" val="3672173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29" name="Rectangle 5128">
            <a:extLst>
              <a:ext uri="{FF2B5EF4-FFF2-40B4-BE49-F238E27FC236}">
                <a16:creationId xmlns:a16="http://schemas.microsoft.com/office/drawing/2014/main" id="{1A03258A-52C6-4288-AA56-C3262A0D2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131" name="Straight Connector 513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133" name="Rectangle 5132">
            <a:extLst>
              <a:ext uri="{FF2B5EF4-FFF2-40B4-BE49-F238E27FC236}">
                <a16:creationId xmlns:a16="http://schemas.microsoft.com/office/drawing/2014/main" id="{D40791F6-715D-481A-9C4A-3645AECF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2783B6-4230-30B0-C747-EC6813769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Sisyphus</a:t>
            </a:r>
            <a:endParaRPr lang="en-US"/>
          </a:p>
        </p:txBody>
      </p:sp>
      <p:pic>
        <p:nvPicPr>
          <p:cNvPr id="5122" name="Picture 2" descr="Sisyphus | Characteristics, Family, &amp; Myth | Britannica">
            <a:extLst>
              <a:ext uri="{FF2B5EF4-FFF2-40B4-BE49-F238E27FC236}">
                <a16:creationId xmlns:a16="http://schemas.microsoft.com/office/drawing/2014/main" id="{C2A3B849-9EAB-916A-F9E5-00E89BC12B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2" r="8782"/>
          <a:stretch/>
        </p:blipFill>
        <p:spPr bwMode="auto">
          <a:xfrm>
            <a:off x="633999" y="640081"/>
            <a:ext cx="4001315" cy="5314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135" name="Straight Connector 5134">
            <a:extLst>
              <a:ext uri="{FF2B5EF4-FFF2-40B4-BE49-F238E27FC236}">
                <a16:creationId xmlns:a16="http://schemas.microsoft.com/office/drawing/2014/main" id="{740F83A4-FAC4-4867-95A5-BBFD280C7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4B58B-5292-D70E-90D7-C1D73EEB0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4769" y="2198914"/>
            <a:ext cx="6574973" cy="3670180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en-US" b="1"/>
              <a:t>Greek Mythology </a:t>
            </a:r>
          </a:p>
          <a:p>
            <a:r>
              <a:rPr lang="en-US" b="1" i="0">
                <a:effectLst/>
              </a:rPr>
              <a:t>Sisyphus</a:t>
            </a:r>
            <a:r>
              <a:rPr lang="en-US" b="0" i="0">
                <a:effectLst/>
              </a:rPr>
              <a:t> was the founder and king of Ephyra (now known as Corinth).</a:t>
            </a:r>
          </a:p>
          <a:p>
            <a:endParaRPr lang="en-US"/>
          </a:p>
          <a:p>
            <a:r>
              <a:rPr lang="en-US" b="0" i="0">
                <a:effectLst/>
              </a:rPr>
              <a:t>Hades punished him for cheating death twice by forcing him to roll an immense boulder up a hill only for it to roll down every time it neared the top, repeating this action for eternity.  </a:t>
            </a:r>
            <a:endParaRPr lang="en-US"/>
          </a:p>
        </p:txBody>
      </p:sp>
      <p:sp>
        <p:nvSpPr>
          <p:cNvPr id="5137" name="Rectangle 5136">
            <a:extLst>
              <a:ext uri="{FF2B5EF4-FFF2-40B4-BE49-F238E27FC236}">
                <a16:creationId xmlns:a16="http://schemas.microsoft.com/office/drawing/2014/main" id="{CADA4CA0-9A57-4FBE-A9E5-24DFC23C3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39" name="Rectangle 5138">
            <a:extLst>
              <a:ext uri="{FF2B5EF4-FFF2-40B4-BE49-F238E27FC236}">
                <a16:creationId xmlns:a16="http://schemas.microsoft.com/office/drawing/2014/main" id="{811CBAFA-D7E0-40A7-BB94-2C05304B4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77144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9" name="Rectangle 717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90" name="Rectangle 7176">
            <a:extLst>
              <a:ext uri="{FF2B5EF4-FFF2-40B4-BE49-F238E27FC236}">
                <a16:creationId xmlns:a16="http://schemas.microsoft.com/office/drawing/2014/main" id="{1A03258A-52C6-4288-AA56-C3262A0D2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191" name="Straight Connector 7178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192" name="Rectangle 7180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2EC97D-A4E4-2C92-CAF2-93F538880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Echo and Narcissus</a:t>
            </a:r>
          </a:p>
        </p:txBody>
      </p:sp>
      <p:pic>
        <p:nvPicPr>
          <p:cNvPr id="7170" name="Picture 2" descr="Echo and Narcissus - Wikipedia">
            <a:extLst>
              <a:ext uri="{FF2B5EF4-FFF2-40B4-BE49-F238E27FC236}">
                <a16:creationId xmlns:a16="http://schemas.microsoft.com/office/drawing/2014/main" id="{B8865F58-BB49-B078-EAE2-835676B17D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1" r="11818" b="1"/>
          <a:stretch/>
        </p:blipFill>
        <p:spPr bwMode="auto">
          <a:xfrm>
            <a:off x="633999" y="640081"/>
            <a:ext cx="6909801" cy="5314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93" name="Straight Connector 7182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68DF2-AC75-707B-5DAF-ED1D2DA1CD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59485" y="2198914"/>
            <a:ext cx="3690257" cy="3960132"/>
          </a:xfrm>
        </p:spPr>
        <p:txBody>
          <a:bodyPr vert="horz" lIns="0" tIns="45720" rIns="0" bIns="45720" rtlCol="0">
            <a:normAutofit fontScale="92500" lnSpcReduction="10000"/>
          </a:bodyPr>
          <a:lstStyle/>
          <a:p>
            <a:r>
              <a:rPr lang="en-US" sz="1600" b="1" i="0" dirty="0">
                <a:effectLst/>
              </a:rPr>
              <a:t>Roman Mythology</a:t>
            </a:r>
          </a:p>
          <a:p>
            <a:r>
              <a:rPr lang="en-US" sz="1600" i="0" dirty="0">
                <a:effectLst/>
              </a:rPr>
              <a:t>Echo was a talkative nymph – known for their beautiful voice - who was cursed by the God Juno, making her </a:t>
            </a:r>
            <a:r>
              <a:rPr lang="en-US" sz="1600" b="1" i="1" dirty="0">
                <a:effectLst/>
              </a:rPr>
              <a:t>able to only finish a sentence not started, and unable to say anything on her own. </a:t>
            </a:r>
          </a:p>
          <a:p>
            <a:r>
              <a:rPr lang="en-US" sz="1600" dirty="0"/>
              <a:t>Echo sees a young man – Narcissus – while he was out hunting, and immediately falls in love with him.</a:t>
            </a:r>
          </a:p>
          <a:p>
            <a:r>
              <a:rPr lang="en-US" sz="1600" dirty="0"/>
              <a:t>While on the hunt, he gets lost and begins to yell out to his friends. Through his yells, they find each other – only for him to be disgusted by her.</a:t>
            </a:r>
          </a:p>
          <a:p>
            <a:r>
              <a:rPr lang="en-US" sz="1600" dirty="0"/>
              <a:t>The other nymphs pray to Nemesis to punish Narcissus with a love never reciprocated – and he is </a:t>
            </a:r>
            <a:r>
              <a:rPr lang="en-US" sz="1600" b="1" i="1" dirty="0"/>
              <a:t>cursed to fall in love with his own reflection</a:t>
            </a:r>
            <a:r>
              <a:rPr lang="en-US" sz="1600" dirty="0"/>
              <a:t>.</a:t>
            </a:r>
          </a:p>
        </p:txBody>
      </p:sp>
      <p:sp>
        <p:nvSpPr>
          <p:cNvPr id="7194" name="Rectangle 7184">
            <a:extLst>
              <a:ext uri="{FF2B5EF4-FFF2-40B4-BE49-F238E27FC236}">
                <a16:creationId xmlns:a16="http://schemas.microsoft.com/office/drawing/2014/main" id="{7D417315-0A35-4882-ABD2-ABE3C89E5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95" name="Rectangle 7186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C34555-5F78-B2B8-906D-D3E3A616E548}"/>
              </a:ext>
            </a:extLst>
          </p:cNvPr>
          <p:cNvSpPr/>
          <p:nvPr/>
        </p:nvSpPr>
        <p:spPr>
          <a:xfrm>
            <a:off x="870857" y="2612571"/>
            <a:ext cx="772886" cy="348343"/>
          </a:xfrm>
          <a:prstGeom prst="rect">
            <a:avLst/>
          </a:prstGeom>
          <a:solidFill>
            <a:srgbClr val="E0AA8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85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60792-BAA2-751B-E9AC-2515D3E28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am I teaching you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8FE5D-BCB1-0D7E-A1D9-0607AA0E2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As we move through this year, I want you to analyze with a lens of </a:t>
            </a:r>
            <a:r>
              <a:rPr lang="en-US" sz="2400" b="1" u="sng" dirty="0"/>
              <a:t>WHY.</a:t>
            </a:r>
          </a:p>
          <a:p>
            <a:pPr algn="ctr"/>
            <a:endParaRPr lang="en-US" sz="2400" b="1" u="sng" dirty="0"/>
          </a:p>
          <a:p>
            <a:pPr algn="ctr"/>
            <a:r>
              <a:rPr lang="en-US" sz="2400" b="1" i="1" u="sng" dirty="0"/>
              <a:t>WHY </a:t>
            </a:r>
            <a:r>
              <a:rPr lang="en-US" sz="2400" i="1" dirty="0"/>
              <a:t>is something culturally significant?</a:t>
            </a:r>
          </a:p>
          <a:p>
            <a:pPr algn="ctr"/>
            <a:r>
              <a:rPr lang="en-US" sz="2400" b="1" i="1" u="sng" dirty="0"/>
              <a:t>WHY </a:t>
            </a:r>
            <a:r>
              <a:rPr lang="en-US" sz="2400" i="1" dirty="0"/>
              <a:t>is something religiously significant?</a:t>
            </a:r>
          </a:p>
          <a:p>
            <a:pPr algn="ctr"/>
            <a:r>
              <a:rPr lang="en-US" sz="2400" b="1" i="1" u="sng" dirty="0"/>
              <a:t>WHY </a:t>
            </a:r>
            <a:r>
              <a:rPr lang="en-US" sz="2400" i="1" dirty="0"/>
              <a:t>did people act the way they do?</a:t>
            </a:r>
          </a:p>
          <a:p>
            <a:pPr algn="ctr"/>
            <a:endParaRPr lang="en-US" sz="2400" i="1" dirty="0"/>
          </a:p>
          <a:p>
            <a:pPr algn="ctr"/>
            <a:r>
              <a:rPr lang="en-US" sz="2400" dirty="0"/>
              <a:t>A lot of the answers to these questions are influenced by mythology.</a:t>
            </a:r>
          </a:p>
          <a:p>
            <a:pPr algn="ctr"/>
            <a:endParaRPr lang="en-US" sz="2400" i="1" dirty="0"/>
          </a:p>
          <a:p>
            <a:pPr algn="ctr"/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3519127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54212-D420-0CD6-DEFC-75D4F6897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SUMMARY: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04247-A147-CB00-47A3-8319685E7C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3 things you have learned about myths</a:t>
            </a:r>
          </a:p>
          <a:p>
            <a:pPr algn="ctr"/>
            <a:r>
              <a:rPr lang="en-US" sz="3600" dirty="0"/>
              <a:t>2 ways myths can be used </a:t>
            </a:r>
          </a:p>
          <a:p>
            <a:pPr algn="ctr"/>
            <a:r>
              <a:rPr lang="en-US" sz="3600" dirty="0"/>
              <a:t>1 sentence explaining why myths are important</a:t>
            </a:r>
          </a:p>
        </p:txBody>
      </p:sp>
    </p:spTree>
    <p:extLst>
      <p:ext uri="{BB962C8B-B14F-4D97-AF65-F5344CB8AC3E}">
        <p14:creationId xmlns:p14="http://schemas.microsoft.com/office/powerpoint/2010/main" val="23137000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32175-A02C-093F-E88D-49A06D60D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VIDEOS: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3C32D-7973-7F09-DD9F-A4933DC33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https://www.youtube.com/watch?v=xQuAUBX5xBw&amp;ab_channel=GeethanjaliKids-RhymesandStories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https://www.youtube.com/watch?v=Ch4dLCG1p2Y&amp;ab_channel=SeeUinHistory%2FMythology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14422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0304E-C3F0-EA84-227A-00D885D9AC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Today’s Lesson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E76CE5-A401-6F28-8A19-955F24149F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Role of mythology – past and present</a:t>
            </a:r>
          </a:p>
          <a:p>
            <a:r>
              <a:rPr lang="en-US" dirty="0"/>
              <a:t>Story telling</a:t>
            </a:r>
          </a:p>
        </p:txBody>
      </p:sp>
    </p:spTree>
    <p:extLst>
      <p:ext uri="{BB962C8B-B14F-4D97-AF65-F5344CB8AC3E}">
        <p14:creationId xmlns:p14="http://schemas.microsoft.com/office/powerpoint/2010/main" val="3647014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9A662-8EAF-2539-E63A-C967192AB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218420" cy="1288197"/>
          </a:xfrm>
        </p:spPr>
        <p:txBody>
          <a:bodyPr/>
          <a:lstStyle/>
          <a:p>
            <a:pPr algn="ctr"/>
            <a:r>
              <a:rPr lang="en-US" dirty="0"/>
              <a:t>Do you know who these people are?</a:t>
            </a:r>
          </a:p>
        </p:txBody>
      </p:sp>
      <p:pic>
        <p:nvPicPr>
          <p:cNvPr id="1026" name="Picture 2" descr="George Lucas | Biography, Movies, &amp; Facts | Britannica">
            <a:extLst>
              <a:ext uri="{FF2B5EF4-FFF2-40B4-BE49-F238E27FC236}">
                <a16:creationId xmlns:a16="http://schemas.microsoft.com/office/drawing/2014/main" id="{F75FDCEB-A51F-9627-8D52-621B8E6C2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3738" y="1766644"/>
            <a:ext cx="2963861" cy="4617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Joseph Campbell | Biography, Books, &amp; Facts | Britannica">
            <a:extLst>
              <a:ext uri="{FF2B5EF4-FFF2-40B4-BE49-F238E27FC236}">
                <a16:creationId xmlns:a16="http://schemas.microsoft.com/office/drawing/2014/main" id="{2C7B1331-69F2-6C8B-E982-4BDBD4A58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355" y="1985316"/>
            <a:ext cx="4621212" cy="4275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793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FAFA1-4687-2D39-FF17-8F007B5A7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Joseph Campbell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E23FD-B047-1943-5CE2-02994D15B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Curiosity about why different cultures had same stories but never come into contact</a:t>
            </a:r>
          </a:p>
          <a:p>
            <a:endParaRPr lang="en-US" dirty="0"/>
          </a:p>
        </p:txBody>
      </p:sp>
      <p:pic>
        <p:nvPicPr>
          <p:cNvPr id="2050" name="Picture 2" descr="Joseph Campbell | Biography, Books, &amp; Facts | Britannica">
            <a:extLst>
              <a:ext uri="{FF2B5EF4-FFF2-40B4-BE49-F238E27FC236}">
                <a16:creationId xmlns:a16="http://schemas.microsoft.com/office/drawing/2014/main" id="{CC16E0C7-2E14-7EB8-901E-659C65217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7589" y="2207270"/>
            <a:ext cx="4532312" cy="4193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147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3" name="Rectangle 307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94" name="Rectangle 3080">
            <a:extLst>
              <a:ext uri="{FF2B5EF4-FFF2-40B4-BE49-F238E27FC236}">
                <a16:creationId xmlns:a16="http://schemas.microsoft.com/office/drawing/2014/main" id="{1A03258A-52C6-4288-AA56-C3262A0D2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95" name="Straight Connector 308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96" name="Rectangle 3084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F88B8F-6452-5D5E-5F2A-6F8077268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>
                <a:solidFill>
                  <a:srgbClr val="57573E"/>
                </a:solidFill>
              </a:rPr>
              <a:t>Example: </a:t>
            </a:r>
            <a:br>
              <a:rPr lang="en-US" sz="4400" dirty="0">
                <a:solidFill>
                  <a:srgbClr val="57573E"/>
                </a:solidFill>
              </a:rPr>
            </a:br>
            <a:r>
              <a:rPr lang="en-US" sz="4400" dirty="0">
                <a:solidFill>
                  <a:srgbClr val="57573E"/>
                </a:solidFill>
              </a:rPr>
              <a:t>A flood story</a:t>
            </a:r>
          </a:p>
        </p:txBody>
      </p:sp>
      <p:cxnSp>
        <p:nvCxnSpPr>
          <p:cNvPr id="3097" name="Straight Connector 3086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743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E47F82D-2D06-C353-70F5-E623D1AE4BDA}"/>
              </a:ext>
            </a:extLst>
          </p:cNvPr>
          <p:cNvSpPr txBox="1"/>
          <p:nvPr/>
        </p:nvSpPr>
        <p:spPr>
          <a:xfrm>
            <a:off x="492371" y="2790855"/>
            <a:ext cx="3084844" cy="33117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EVERY culture has a similar story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e.g. Amazonian, Greek, Asian, Roman, Hebrew</a:t>
            </a:r>
          </a:p>
        </p:txBody>
      </p:sp>
      <p:pic>
        <p:nvPicPr>
          <p:cNvPr id="3074" name="Picture 2" descr="Why Newton Believed a Comet Caused Noah's Flood">
            <a:extLst>
              <a:ext uri="{FF2B5EF4-FFF2-40B4-BE49-F238E27FC236}">
                <a16:creationId xmlns:a16="http://schemas.microsoft.com/office/drawing/2014/main" id="{95F4DB53-1D52-6AA0-D974-115994925B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54" r="1" b="1"/>
          <a:stretch/>
        </p:blipFill>
        <p:spPr bwMode="auto">
          <a:xfrm>
            <a:off x="4075043" y="10"/>
            <a:ext cx="811127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0758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1A03258A-52C6-4288-AA56-C3262A0D2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F88B8F-6452-5D5E-5F2A-6F8077268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6"/>
            <a:ext cx="3100136" cy="19602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>
                <a:solidFill>
                  <a:srgbClr val="3F5D61"/>
                </a:solidFill>
              </a:rPr>
              <a:t>Example: </a:t>
            </a:r>
            <a:br>
              <a:rPr lang="en-US" sz="4400" dirty="0">
                <a:solidFill>
                  <a:srgbClr val="3F5D61"/>
                </a:solidFill>
              </a:rPr>
            </a:br>
            <a:r>
              <a:rPr lang="en-US" sz="4400" dirty="0">
                <a:solidFill>
                  <a:srgbClr val="3F5D61"/>
                </a:solidFill>
              </a:rPr>
              <a:t>Cinderella story</a:t>
            </a:r>
          </a:p>
        </p:txBody>
      </p: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743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E47F82D-2D06-C353-70F5-E623D1AE4BDA}"/>
              </a:ext>
            </a:extLst>
          </p:cNvPr>
          <p:cNvSpPr txBox="1"/>
          <p:nvPr/>
        </p:nvSpPr>
        <p:spPr>
          <a:xfrm>
            <a:off x="492371" y="2790855"/>
            <a:ext cx="3084844" cy="33117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EVERY culture has a similar story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Someone who has a difficult life, rising out of their station they’re in </a:t>
            </a:r>
          </a:p>
        </p:txBody>
      </p:sp>
      <p:pic>
        <p:nvPicPr>
          <p:cNvPr id="1026" name="Picture 2" descr="Cinderella (film) - D23">
            <a:extLst>
              <a:ext uri="{FF2B5EF4-FFF2-40B4-BE49-F238E27FC236}">
                <a16:creationId xmlns:a16="http://schemas.microsoft.com/office/drawing/2014/main" id="{4B580026-F72D-C71C-1412-D7CE451401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" r="25082" b="1"/>
          <a:stretch/>
        </p:blipFill>
        <p:spPr bwMode="auto">
          <a:xfrm>
            <a:off x="4075043" y="10"/>
            <a:ext cx="811127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216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868D-31C2-C193-D015-3D6E3247C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Myths based on dreams?!?!?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E6E65-B92C-342B-783F-54024B3DA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315634"/>
            <a:ext cx="10058400" cy="4023360"/>
          </a:xfrm>
        </p:spPr>
        <p:txBody>
          <a:bodyPr/>
          <a:lstStyle/>
          <a:p>
            <a:pPr algn="ctr"/>
            <a:r>
              <a:rPr lang="en-US" dirty="0"/>
              <a:t>When you have a dream, every CHARACTER is you</a:t>
            </a:r>
          </a:p>
          <a:p>
            <a:pPr algn="ctr"/>
            <a:endParaRPr lang="en-US" dirty="0"/>
          </a:p>
          <a:p>
            <a:pPr algn="ctr"/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Mythology and psychology are actually connected – </a:t>
            </a:r>
            <a:br>
              <a:rPr lang="en-US" sz="32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perhaps because people are having the </a:t>
            </a:r>
            <a:br>
              <a:rPr lang="en-US" sz="32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same dreams and experiences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18427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87C36-85FE-02ED-485C-3277C03FA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Types of Stories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4A95286-DA89-DA0B-C011-40FBCADDE5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4745181"/>
              </p:ext>
            </p:extLst>
          </p:nvPr>
        </p:nvGraphicFramePr>
        <p:xfrm>
          <a:off x="1096962" y="1846263"/>
          <a:ext cx="10058400" cy="3398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983651231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8310729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33177339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Fable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Myth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Parable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5391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The tortoise and the hare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Little Red Riding Hood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Bible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809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“Slow and steady wins the race”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“The Story of Grandma”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“The Boy Who Cried Wolf”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329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u="sng" dirty="0"/>
                        <a:t>FABLES:</a:t>
                      </a:r>
                    </a:p>
                    <a:p>
                      <a:pPr algn="ctr"/>
                      <a:r>
                        <a:rPr lang="en-US" dirty="0"/>
                        <a:t>Describe two sides of the same person.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u="sng" dirty="0"/>
                        <a:t>MYTH:</a:t>
                      </a:r>
                    </a:p>
                    <a:p>
                      <a:pPr algn="ctr"/>
                      <a:r>
                        <a:rPr lang="en-US" dirty="0"/>
                        <a:t>Long story with a journey and the ‘other’, usually without a happy ending</a:t>
                      </a:r>
                    </a:p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(Gods/creatures)</a:t>
                      </a:r>
                    </a:p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Fairytales – important!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u="sng" dirty="0"/>
                        <a:t>PARABLE</a:t>
                      </a:r>
                    </a:p>
                    <a:p>
                      <a:pPr algn="ctr"/>
                      <a:r>
                        <a:rPr lang="en-US" dirty="0"/>
                        <a:t>Teach dual/black and white lesson</a:t>
                      </a:r>
                    </a:p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Morality and importance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5610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256489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4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E1D2BF"/>
      </a:accent1>
      <a:accent2>
        <a:srgbClr val="865852"/>
      </a:accent2>
      <a:accent3>
        <a:srgbClr val="B29480"/>
      </a:accent3>
      <a:accent4>
        <a:srgbClr val="FFBB99"/>
      </a:accent4>
      <a:accent5>
        <a:srgbClr val="8C6660"/>
      </a:accent5>
      <a:accent6>
        <a:srgbClr val="AA6650"/>
      </a:accent6>
      <a:hlink>
        <a:srgbClr val="F0D8A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7993</TotalTime>
  <Words>979</Words>
  <Application>Microsoft Macintosh PowerPoint</Application>
  <PresentationFormat>Widescreen</PresentationFormat>
  <Paragraphs>139</Paragraphs>
  <Slides>24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Calibri</vt:lpstr>
      <vt:lpstr>Calibri Light</vt:lpstr>
      <vt:lpstr>Retrospect</vt:lpstr>
      <vt:lpstr>PowerPoint Presentation</vt:lpstr>
      <vt:lpstr>Mythology</vt:lpstr>
      <vt:lpstr>Today’s Lesson</vt:lpstr>
      <vt:lpstr>Do you know who these people are?</vt:lpstr>
      <vt:lpstr>Joseph Campbell</vt:lpstr>
      <vt:lpstr>Example:  A flood story</vt:lpstr>
      <vt:lpstr>Example:  Cinderella story</vt:lpstr>
      <vt:lpstr>Myths based on dreams?!?!?</vt:lpstr>
      <vt:lpstr>Types of Stories</vt:lpstr>
      <vt:lpstr>Example: Demeter and Persephone</vt:lpstr>
      <vt:lpstr>What should every story have?</vt:lpstr>
      <vt:lpstr>A hero’s Journey</vt:lpstr>
      <vt:lpstr>Discussion</vt:lpstr>
      <vt:lpstr>E.G. Modern Mythology</vt:lpstr>
      <vt:lpstr>E.G. Modern Mythology</vt:lpstr>
      <vt:lpstr>E.G. Modern Mythology</vt:lpstr>
      <vt:lpstr>E.G. Modern Mythology</vt:lpstr>
      <vt:lpstr>E.G. Modern Mythology</vt:lpstr>
      <vt:lpstr>Ms Barrie’s Favourite myths</vt:lpstr>
      <vt:lpstr>Sisyphus</vt:lpstr>
      <vt:lpstr>Echo and Narcissus</vt:lpstr>
      <vt:lpstr>Why am I teaching you this?</vt:lpstr>
      <vt:lpstr>SUMMARY:</vt:lpstr>
      <vt:lpstr>EXTENSION VIDEOS: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BARRIE Lauren [Ridge View Secondary College]</dc:creator>
  <cp:lastModifiedBy>BARRIE Lauren [Ridge View Secondary College]</cp:lastModifiedBy>
  <cp:revision>289</cp:revision>
  <dcterms:created xsi:type="dcterms:W3CDTF">2022-07-13T05:26:46Z</dcterms:created>
  <dcterms:modified xsi:type="dcterms:W3CDTF">2023-02-08T00:31:42Z</dcterms:modified>
</cp:coreProperties>
</file>

<file path=docProps/thumbnail.jpeg>
</file>